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7"/>
  </p:notesMasterIdLst>
  <p:sldIdLst>
    <p:sldId id="256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73" r:id="rId11"/>
    <p:sldId id="272" r:id="rId12"/>
    <p:sldId id="271" r:id="rId13"/>
    <p:sldId id="260" r:id="rId14"/>
    <p:sldId id="259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F7F7-5AF5-47E4-8C14-6F2ADFBE0AA2}" type="datetimeFigureOut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FE020-23A1-4F7F-BD09-6966F392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75FA-12A3-4707-AA8A-4243E17EF9F6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FE894-164A-4938-AC16-120BFDFCF3FB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0610-563D-45FA-B7A5-AFB516BC82DF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3458-FC9E-4818-B0D1-22D3EEB824B6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8FA6-7EB1-429F-9B0A-F48DF2B6D26D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4113-1C8C-4140-A1FC-A1F7118D1207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E733-F073-43BC-802D-3FF789E34E43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6BAF2-3F6A-4AC3-8EA2-C384963F4733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11064-83A0-4E27-8512-84DB825F1353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4B53-D986-421E-95F3-75A846E2002E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535A3-EDEC-4E2B-A3C4-39913E23D670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64087-2472-46B2-8401-37AFCCD4B2C5}" type="datetime1">
              <a:rPr lang="ru-RU" smtClean="0"/>
              <a:pPr/>
              <a:t>28.09.2019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474FD1-03BE-46E6-8A7D-75D085995C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 advTm="10000">
    <p:wipe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.jpeg"/><Relationship Id="rId18" Type="http://schemas.openxmlformats.org/officeDocument/2006/relationships/image" Target="../media/image58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7.jpeg"/><Relationship Id="rId2" Type="http://schemas.openxmlformats.org/officeDocument/2006/relationships/image" Target="../media/image44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6.jpeg"/><Relationship Id="rId10" Type="http://schemas.openxmlformats.org/officeDocument/2006/relationships/image" Target="../media/image52.jpeg"/><Relationship Id="rId19" Type="http://schemas.openxmlformats.org/officeDocument/2006/relationships/image" Target="../media/image59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155ufa.ru/arhiv/2016/ustav_2016.pdf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cddp-uf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28596" y="4214818"/>
            <a:ext cx="7929618" cy="18573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11527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929066"/>
            <a:ext cx="3536182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285992"/>
            <a:ext cx="7637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Пропаганда здорового питания для детей </a:t>
            </a:r>
          </a:p>
          <a:p>
            <a:pPr algn="ctr"/>
            <a:r>
              <a:rPr lang="ru-RU" sz="2800" b="1" dirty="0" smtClean="0"/>
              <a:t>школьного возраста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71604" y="714356"/>
            <a:ext cx="58736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/>
              <a:t>Муниципальное автономное общеобразовательное учреждение</a:t>
            </a:r>
            <a:br>
              <a:rPr lang="ru-RU" sz="1400" b="1" dirty="0" smtClean="0"/>
            </a:br>
            <a:r>
              <a:rPr lang="ru-RU" sz="1400" b="1" dirty="0" smtClean="0"/>
              <a:t>"ЛИЦЕЙ №155"</a:t>
            </a:r>
            <a:br>
              <a:rPr lang="ru-RU" sz="1400" b="1" dirty="0" smtClean="0"/>
            </a:br>
            <a:r>
              <a:rPr lang="ru-RU" sz="1400" b="1" dirty="0" smtClean="0"/>
              <a:t> городского округа город Уфа Республики Башкортостан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8794" y="3127717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/>
              <a:t>Номинация 3.</a:t>
            </a:r>
          </a:p>
          <a:p>
            <a:pPr algn="ctr"/>
            <a:r>
              <a:rPr lang="ru-RU" sz="1400" b="1" dirty="0" smtClean="0"/>
              <a:t>Лучшая практика организации питания в общеобразовательной организации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6286520"/>
            <a:ext cx="108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Уфа-2019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57161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</a:rPr>
              <a:t>Всероссийский </a:t>
            </a:r>
            <a:r>
              <a:rPr lang="ru-RU" sz="1400" b="1" dirty="0" smtClean="0">
                <a:solidFill>
                  <a:prstClr val="black"/>
                </a:solidFill>
              </a:rPr>
              <a:t>конкурс лучших </a:t>
            </a:r>
            <a:r>
              <a:rPr lang="ru-RU" sz="1400" b="1" dirty="0">
                <a:solidFill>
                  <a:prstClr val="black"/>
                </a:solidFill>
              </a:rPr>
              <a:t>проектов региональных/муниципальных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систем организации питания </a:t>
            </a:r>
            <a:r>
              <a:rPr lang="ru-RU" sz="1400" b="1" dirty="0" smtClean="0">
                <a:solidFill>
                  <a:prstClr val="black"/>
                </a:solidFill>
              </a:rPr>
              <a:t>обучающихся в</a:t>
            </a:r>
            <a:r>
              <a:rPr lang="ru-RU" sz="1400" b="1" dirty="0">
                <a:solidFill>
                  <a:prstClr val="black"/>
                </a:solidFill>
              </a:rPr>
              <a:t> общеобразовательных организациях</a:t>
            </a:r>
          </a:p>
        </p:txBody>
      </p:sp>
      <p:pic>
        <p:nvPicPr>
          <p:cNvPr id="23554" name="Picture 2" descr="http://www.school155ufa.ru/pic/sco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32"/>
            <a:ext cx="1234220" cy="1416017"/>
          </a:xfrm>
          <a:prstGeom prst="rect">
            <a:avLst/>
          </a:prstGeom>
          <a:noFill/>
        </p:spPr>
      </p:pic>
      <p:pic>
        <p:nvPicPr>
          <p:cNvPr id="23556" name="Picture 4" descr="http://www.school155ufa.ru/arhiv/2016-2017/unes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31000"/>
            <a:ext cx="1885260" cy="1226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929190" y="3643314"/>
            <a:ext cx="3357586" cy="264320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714620"/>
            <a:ext cx="3357586" cy="264320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1571612"/>
            <a:ext cx="4143404" cy="192882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7158" y="78579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</a:t>
            </a:r>
            <a:r>
              <a:rPr lang="ru-RU" sz="2000" b="1" dirty="0" smtClean="0"/>
              <a:t>ормы </a:t>
            </a:r>
            <a:r>
              <a:rPr lang="ru-RU" sz="2000" b="1" dirty="0" smtClean="0"/>
              <a:t>хранения и реализация продуктов , а также выполнение всех санитарно –гигиенических норм</a:t>
            </a:r>
            <a:endParaRPr lang="ru-RU" sz="2000" b="1" dirty="0"/>
          </a:p>
        </p:txBody>
      </p:sp>
      <p:pic>
        <p:nvPicPr>
          <p:cNvPr id="28674" name="Picture 2" descr="https://sun9-65.userapi.com/c850620/v850620913/1c9794/OTQh7FiM2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1214446" cy="1619261"/>
          </a:xfrm>
          <a:prstGeom prst="rect">
            <a:avLst/>
          </a:prstGeom>
          <a:noFill/>
        </p:spPr>
      </p:pic>
      <p:pic>
        <p:nvPicPr>
          <p:cNvPr id="28676" name="Picture 4" descr="https://sun9-14.userapi.com/c850620/v850620913/1c979e/X8ZDk3RfJ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714488"/>
            <a:ext cx="1214447" cy="1619262"/>
          </a:xfrm>
          <a:prstGeom prst="rect">
            <a:avLst/>
          </a:prstGeom>
          <a:noFill/>
        </p:spPr>
      </p:pic>
      <p:pic>
        <p:nvPicPr>
          <p:cNvPr id="28678" name="Picture 6" descr="https://sun9-43.userapi.com/c850620/v850620913/1c97a8/1vuzO26Q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714488"/>
            <a:ext cx="1214446" cy="1619262"/>
          </a:xfrm>
          <a:prstGeom prst="rect">
            <a:avLst/>
          </a:prstGeom>
          <a:noFill/>
        </p:spPr>
      </p:pic>
      <p:pic>
        <p:nvPicPr>
          <p:cNvPr id="28680" name="Picture 8" descr="https://sun9-31.userapi.com/c850620/v850620913/1c97b2/x0c0NUMwL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857496"/>
            <a:ext cx="3048021" cy="2286016"/>
          </a:xfrm>
          <a:prstGeom prst="rect">
            <a:avLst/>
          </a:prstGeom>
          <a:noFill/>
        </p:spPr>
      </p:pic>
      <p:pic>
        <p:nvPicPr>
          <p:cNvPr id="28682" name="Picture 10" descr="https://sun9-58.userapi.com/c850620/v850620913/1c9781/BQ9FgtsMvz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072066" y="3786190"/>
            <a:ext cx="3071834" cy="230387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1714488"/>
            <a:ext cx="392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Контроль </a:t>
            </a:r>
            <a:r>
              <a:rPr lang="ru-RU" sz="1600" dirty="0" smtClean="0"/>
              <a:t>за организацией питания и работой школьной столовой осуществляется созданной комиссией по проверке горячего питания.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429264"/>
            <a:ext cx="38576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sz="1600" dirty="0" smtClean="0"/>
              <a:t>В </a:t>
            </a:r>
            <a:r>
              <a:rPr lang="ru-RU" sz="1600" dirty="0" smtClean="0"/>
              <a:t>школе создана </a:t>
            </a:r>
            <a:r>
              <a:rPr lang="ru-RU" sz="1600" dirty="0" err="1" smtClean="0"/>
              <a:t>бракеражная</a:t>
            </a:r>
            <a:r>
              <a:rPr lang="ru-RU" sz="1600" dirty="0" smtClean="0"/>
              <a:t> комиссия</a:t>
            </a:r>
            <a:r>
              <a:rPr lang="ru-RU" sz="1600" dirty="0" smtClean="0"/>
              <a:t>, записи </a:t>
            </a:r>
            <a:r>
              <a:rPr lang="ru-RU" sz="1600" dirty="0" smtClean="0"/>
              <a:t>в журнале ведутся медицинской сестрой ежедневно. 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1785918" y="4429132"/>
            <a:ext cx="2500330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714876" y="4357694"/>
            <a:ext cx="2500330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643438" y="2643182"/>
            <a:ext cx="2500330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85934" y="2643182"/>
            <a:ext cx="2500330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11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85786" y="957188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Основные финансовые механизмы реализации проекта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71448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Финансовое обеспечение организации школьного питания в настоящее время осуществляется за </a:t>
            </a:r>
            <a:r>
              <a:rPr lang="ru-RU" dirty="0" smtClean="0"/>
              <a:t>счет: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62" y="285749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средства </a:t>
            </a:r>
            <a:r>
              <a:rPr lang="ru-RU" dirty="0" smtClean="0">
                <a:solidFill>
                  <a:prstClr val="black"/>
                </a:solidFill>
              </a:rPr>
              <a:t>муниципального бюджета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3131106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prstClr val="black"/>
                </a:solidFill>
              </a:rPr>
              <a:t>внебюджет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786322"/>
            <a:ext cx="120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спонсоры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4786323"/>
            <a:ext cx="185738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родительские средства</a:t>
            </a:r>
            <a:endParaRPr lang="ru-RU" dirty="0"/>
          </a:p>
        </p:txBody>
      </p:sp>
      <p:pic>
        <p:nvPicPr>
          <p:cNvPr id="29698" name="Picture 2" descr="http://sch6.kobrin.edu.by/ru/sm_full.aspx?guid=32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9000"/>
            <a:ext cx="1785950" cy="164530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643570" y="3429000"/>
            <a:ext cx="3214710" cy="221457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57224" y="1000108"/>
            <a:ext cx="7286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Организационное обеспечение реализации Проекта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643050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Проведение </a:t>
            </a:r>
            <a:r>
              <a:rPr lang="ru-RU" dirty="0" smtClean="0"/>
              <a:t>классных родительских собраний по </a:t>
            </a:r>
            <a:r>
              <a:rPr lang="ru-RU" dirty="0" smtClean="0"/>
              <a:t>темам: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совместная </a:t>
            </a:r>
            <a:r>
              <a:rPr lang="ru-RU" dirty="0" smtClean="0"/>
              <a:t>работа семьи и школы по </a:t>
            </a:r>
            <a:r>
              <a:rPr lang="ru-RU" dirty="0" smtClean="0"/>
              <a:t>формированию</a:t>
            </a:r>
          </a:p>
          <a:p>
            <a:pPr marL="342900" indent="-342900"/>
            <a:r>
              <a:rPr lang="ru-RU" dirty="0" smtClean="0"/>
              <a:t>здорового </a:t>
            </a:r>
            <a:r>
              <a:rPr lang="ru-RU" dirty="0" smtClean="0"/>
              <a:t>образа жизни дома; 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питание </a:t>
            </a:r>
            <a:r>
              <a:rPr lang="ru-RU" dirty="0" smtClean="0"/>
              <a:t>учащихся;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профилактика </a:t>
            </a:r>
            <a:r>
              <a:rPr lang="ru-RU" dirty="0" smtClean="0"/>
              <a:t>желудочно-кишечных заболеваний и инфекционных, простудных </a:t>
            </a:r>
            <a:r>
              <a:rPr lang="ru-RU" dirty="0" smtClean="0"/>
              <a:t>заболеваний;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итоги </a:t>
            </a:r>
            <a:r>
              <a:rPr lang="ru-RU" dirty="0" smtClean="0"/>
              <a:t>медицинских осмотров учащихся.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Родительский лекторий «Здоровье вашей </a:t>
            </a:r>
          </a:p>
          <a:p>
            <a:r>
              <a:rPr lang="ru-RU" dirty="0" smtClean="0"/>
              <a:t>семьи»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3.Конкурсы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 Анкетирование </a:t>
            </a:r>
            <a:r>
              <a:rPr lang="ru-RU" dirty="0" smtClean="0"/>
              <a:t>родителей «Ваши </a:t>
            </a:r>
          </a:p>
          <a:p>
            <a:r>
              <a:rPr lang="ru-RU" dirty="0" smtClean="0"/>
              <a:t>предложения на новый учебный год по развитию </a:t>
            </a:r>
          </a:p>
          <a:p>
            <a:r>
              <a:rPr lang="ru-RU" dirty="0" smtClean="0"/>
              <a:t>школьного питания» </a:t>
            </a:r>
            <a:endParaRPr lang="ru-RU" dirty="0"/>
          </a:p>
        </p:txBody>
      </p:sp>
      <p:pic>
        <p:nvPicPr>
          <p:cNvPr id="27652" name="Picture 4" descr="http://poykovschool2.ru/storage/app/uploads/public/5cf/0b2/329/5cf0b2329555b428755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571876"/>
            <a:ext cx="2928958" cy="196629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3500438"/>
            <a:ext cx="4286280" cy="300039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hronika.info/uploads/posts/2015-08/1439307666_pravilnoe-pit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000528" cy="2678594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8860" y="928670"/>
            <a:ext cx="4323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Ожидаемые результаты Проекта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перспективе организация рационального питания школьников может позволить достичь следующих основных целей и результатов: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повышение </a:t>
            </a:r>
            <a:r>
              <a:rPr lang="ru-RU" dirty="0" smtClean="0"/>
              <a:t>иммунитета у </a:t>
            </a:r>
            <a:r>
              <a:rPr lang="ru-RU" dirty="0" smtClean="0"/>
              <a:t>обучающихся;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рост </a:t>
            </a:r>
            <a:r>
              <a:rPr lang="ru-RU" dirty="0" smtClean="0"/>
              <a:t>учебного потенциала детей и подростков;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улучшение </a:t>
            </a:r>
            <a:r>
              <a:rPr lang="ru-RU" dirty="0" smtClean="0"/>
              <a:t>состояния здоровья </a:t>
            </a:r>
            <a:r>
              <a:rPr lang="ru-RU" dirty="0" smtClean="0"/>
              <a:t>школьников;</a:t>
            </a:r>
          </a:p>
          <a:p>
            <a:r>
              <a:rPr lang="ru-RU" dirty="0" smtClean="0"/>
              <a:t>          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улучшение </a:t>
            </a:r>
            <a:r>
              <a:rPr lang="ru-RU" dirty="0" smtClean="0"/>
              <a:t>успеваемости школьников;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повышение </a:t>
            </a:r>
            <a:r>
              <a:rPr lang="ru-RU" dirty="0" smtClean="0"/>
              <a:t>их общего культурного </a:t>
            </a:r>
            <a:r>
              <a:rPr lang="ru-RU" dirty="0" smtClean="0"/>
              <a:t>уровня;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         рост </a:t>
            </a:r>
            <a:r>
              <a:rPr lang="ru-RU" dirty="0" smtClean="0"/>
              <a:t>числа </a:t>
            </a:r>
            <a:r>
              <a:rPr lang="ru-RU" dirty="0" smtClean="0"/>
              <a:t>питающихся.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57224" y="264318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3214686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7224" y="3786190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7224" y="435769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24" y="4857760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42926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57752" y="1571612"/>
            <a:ext cx="3857652" cy="514353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857365"/>
            <a:ext cx="4357718" cy="464347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1604" y="714356"/>
            <a:ext cx="603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Динамика повышения процента питающихся </a:t>
            </a:r>
          </a:p>
          <a:p>
            <a:pPr algn="ctr"/>
            <a:r>
              <a:rPr lang="ru-RU" sz="2000" b="1" dirty="0" smtClean="0"/>
              <a:t>в МАОУ «ЛИЦЕЙ № 155»</a:t>
            </a:r>
            <a:endParaRPr lang="ru-RU" sz="20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3074" name="Picture 2" descr="https://psv4.userapi.com/c848036/u314121534/docs/d18/a571e59d22ec/IMG_0323.jpg?extra=Qyo5QfMH_BuWefEND5769j42fdmf1e_GsM3ms1ixFULLMB0h-6RWYRiTLDjV8lky6_cn9kR8HeljbiPCTzeFJDTxen9n5kRasVrC35i5YhyyeLW7jKc2AxUj8rM1bc0vxtJOdNiSAVgAD8gnRcM8g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50206"/>
            <a:ext cx="3571900" cy="2678926"/>
          </a:xfrm>
          <a:prstGeom prst="rect">
            <a:avLst/>
          </a:prstGeom>
          <a:noFill/>
        </p:spPr>
      </p:pic>
      <p:pic>
        <p:nvPicPr>
          <p:cNvPr id="13" name="Рисунок 12" descr="44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14818"/>
            <a:ext cx="3566728" cy="2377819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00240"/>
            <a:ext cx="40005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643042" y="4572008"/>
            <a:ext cx="60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56%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4286256"/>
            <a:ext cx="60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65%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071942"/>
            <a:ext cx="60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78%</a:t>
            </a:r>
            <a:endParaRPr lang="ru-RU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29124" y="3214686"/>
            <a:ext cx="4071966" cy="300039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7718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438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Результаты реализации проекта</a:t>
            </a:r>
            <a:endParaRPr lang="ru-RU" sz="20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1538" y="1857364"/>
            <a:ext cx="7552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Повышено качество питания учащихся и обеспечена его безопасность</a:t>
            </a:r>
          </a:p>
          <a:p>
            <a:endParaRPr lang="ru-RU" dirty="0"/>
          </a:p>
          <a:p>
            <a:r>
              <a:rPr lang="ru-RU" dirty="0" smtClean="0"/>
              <a:t>Организовано правильное, сбалансированное питание детей </a:t>
            </a:r>
          </a:p>
          <a:p>
            <a:r>
              <a:rPr lang="ru-RU" dirty="0" smtClean="0"/>
              <a:t>и подростков с учетом их возрастных особенностей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4348" y="192880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257174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48" y="335756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85786" y="442913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21468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Успешно формируются навыки здорового питания у </a:t>
            </a:r>
            <a:r>
              <a:rPr lang="ru-RU" dirty="0" smtClean="0">
                <a:solidFill>
                  <a:prstClr val="black"/>
                </a:solidFill>
              </a:rPr>
              <a:t>обучающихся </a:t>
            </a:r>
            <a:r>
              <a:rPr lang="ru-RU" dirty="0" smtClean="0">
                <a:solidFill>
                  <a:prstClr val="black"/>
                </a:solidFill>
              </a:rPr>
              <a:t>и их родителей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Оказывается социальная поддержка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отдельным </a:t>
            </a:r>
            <a:r>
              <a:rPr lang="ru-RU" dirty="0" smtClean="0">
                <a:solidFill>
                  <a:prstClr val="black"/>
                </a:solidFill>
              </a:rPr>
              <a:t>категориям </a:t>
            </a:r>
            <a:r>
              <a:rPr lang="ru-RU" dirty="0" smtClean="0">
                <a:solidFill>
                  <a:prstClr val="black"/>
                </a:solidFill>
              </a:rPr>
              <a:t>обучающихся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 descr="1115270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429000"/>
            <a:ext cx="3357586" cy="2500330"/>
          </a:xfrm>
          <a:prstGeom prst="rect">
            <a:avLst/>
          </a:prstGeom>
        </p:spPr>
      </p:pic>
      <p:pic>
        <p:nvPicPr>
          <p:cNvPr id="16" name="Рисунок 15" descr="DSCN9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429000"/>
            <a:ext cx="3357586" cy="2573869"/>
          </a:xfrm>
          <a:prstGeom prst="rect">
            <a:avLst/>
          </a:prstGeom>
        </p:spPr>
      </p:pic>
      <p:pic>
        <p:nvPicPr>
          <p:cNvPr id="17" name="Рисунок 16" descr="IMG_0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429000"/>
            <a:ext cx="3357586" cy="2518190"/>
          </a:xfrm>
          <a:prstGeom prst="rect">
            <a:avLst/>
          </a:prstGeom>
        </p:spPr>
      </p:pic>
      <p:pic>
        <p:nvPicPr>
          <p:cNvPr id="18" name="Рисунок 17" descr="IMG_0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429000"/>
            <a:ext cx="3357586" cy="2518190"/>
          </a:xfrm>
          <a:prstGeom prst="rect">
            <a:avLst/>
          </a:prstGeom>
        </p:spPr>
      </p:pic>
      <p:pic>
        <p:nvPicPr>
          <p:cNvPr id="19" name="Рисунок 18" descr="IMG_03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429000"/>
            <a:ext cx="3357586" cy="2518190"/>
          </a:xfrm>
          <a:prstGeom prst="rect">
            <a:avLst/>
          </a:prstGeom>
        </p:spPr>
      </p:pic>
      <p:pic>
        <p:nvPicPr>
          <p:cNvPr id="20" name="Рисунок 19" descr="IMG_03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3" y="3429000"/>
            <a:ext cx="3333773" cy="2500330"/>
          </a:xfrm>
          <a:prstGeom prst="rect">
            <a:avLst/>
          </a:prstGeom>
        </p:spPr>
      </p:pic>
      <p:pic>
        <p:nvPicPr>
          <p:cNvPr id="21" name="Рисунок 20" descr="IMG_03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3429001"/>
            <a:ext cx="3357586" cy="2518190"/>
          </a:xfrm>
          <a:prstGeom prst="rect">
            <a:avLst/>
          </a:prstGeom>
        </p:spPr>
      </p:pic>
      <p:pic>
        <p:nvPicPr>
          <p:cNvPr id="22" name="Рисунок 21" descr="IMG_03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0126" y="3429000"/>
            <a:ext cx="3333774" cy="2500330"/>
          </a:xfrm>
          <a:prstGeom prst="rect">
            <a:avLst/>
          </a:prstGeom>
        </p:spPr>
      </p:pic>
      <p:pic>
        <p:nvPicPr>
          <p:cNvPr id="23" name="Рисунок 22" descr="IMG_03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10127" y="3500438"/>
            <a:ext cx="3333773" cy="2500330"/>
          </a:xfrm>
          <a:prstGeom prst="rect">
            <a:avLst/>
          </a:prstGeom>
        </p:spPr>
      </p:pic>
      <p:pic>
        <p:nvPicPr>
          <p:cNvPr id="24" name="Рисунок 23" descr="V1LGhi6Abp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6314" y="3429000"/>
            <a:ext cx="1928826" cy="2571768"/>
          </a:xfrm>
          <a:prstGeom prst="rect">
            <a:avLst/>
          </a:prstGeom>
        </p:spPr>
      </p:pic>
      <p:pic>
        <p:nvPicPr>
          <p:cNvPr id="25" name="Рисунок 24" descr="yjs6lndEtP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15074" y="3429000"/>
            <a:ext cx="1928808" cy="2571744"/>
          </a:xfrm>
          <a:prstGeom prst="rect">
            <a:avLst/>
          </a:prstGeom>
        </p:spPr>
      </p:pic>
      <p:pic>
        <p:nvPicPr>
          <p:cNvPr id="26" name="Рисунок 25" descr="222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0557" y="3429000"/>
            <a:ext cx="3423343" cy="2571768"/>
          </a:xfrm>
          <a:prstGeom prst="rect">
            <a:avLst/>
          </a:prstGeom>
        </p:spPr>
      </p:pic>
      <p:pic>
        <p:nvPicPr>
          <p:cNvPr id="27" name="Рисунок 26" descr="33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14876" y="3500438"/>
            <a:ext cx="3494088" cy="2428892"/>
          </a:xfrm>
          <a:prstGeom prst="rect">
            <a:avLst/>
          </a:prstGeom>
        </p:spPr>
      </p:pic>
      <p:pic>
        <p:nvPicPr>
          <p:cNvPr id="28" name="Рисунок 27" descr="IMG_0323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14876" y="3429000"/>
            <a:ext cx="3429024" cy="2571769"/>
          </a:xfrm>
          <a:prstGeom prst="rect">
            <a:avLst/>
          </a:prstGeom>
        </p:spPr>
      </p:pic>
      <p:pic>
        <p:nvPicPr>
          <p:cNvPr id="29" name="Рисунок 28" descr="4444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14876" y="3429000"/>
            <a:ext cx="3500462" cy="2500330"/>
          </a:xfrm>
          <a:prstGeom prst="rect">
            <a:avLst/>
          </a:prstGeom>
        </p:spPr>
      </p:pic>
      <p:pic>
        <p:nvPicPr>
          <p:cNvPr id="30" name="Рисунок 29" descr="VsZfOAxPZMw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714876" y="3429000"/>
            <a:ext cx="1928826" cy="2571769"/>
          </a:xfrm>
          <a:prstGeom prst="rect">
            <a:avLst/>
          </a:prstGeom>
        </p:spPr>
      </p:pic>
      <p:pic>
        <p:nvPicPr>
          <p:cNvPr id="31" name="Рисунок 30" descr="JtUpQHYfyg0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04354" y="3429001"/>
            <a:ext cx="1928826" cy="2571767"/>
          </a:xfrm>
          <a:prstGeom prst="rect">
            <a:avLst/>
          </a:prstGeom>
        </p:spPr>
      </p:pic>
      <p:pic>
        <p:nvPicPr>
          <p:cNvPr id="32" name="Рисунок 31" descr="JGrl5zmVrMs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714876" y="3429000"/>
            <a:ext cx="1928826" cy="2571768"/>
          </a:xfrm>
          <a:prstGeom prst="rect">
            <a:avLst/>
          </a:prstGeom>
        </p:spPr>
      </p:pic>
      <p:pic>
        <p:nvPicPr>
          <p:cNvPr id="33" name="Рисунок 32" descr="11152704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3429000"/>
            <a:ext cx="3500463" cy="257176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5000628" y="3643314"/>
            <a:ext cx="30003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МАОУ «ЛИЦЕЙ № 155»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2910" y="3505081"/>
            <a:ext cx="7786742" cy="250033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034" y="1000108"/>
            <a:ext cx="1595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Аннотация</a:t>
            </a:r>
            <a:endParaRPr lang="ru-RU" sz="2000" b="1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785926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Проект направлен на развитие и пропаганду здорового питания, расширение кругозора школьников о пользе здоровой пищи,  формирование у детей ясных представлений о продуктах, приносящих пользу организму, а также организация и реализация правильного здорового питания в МАОУ «ЛИЦЕЙ №155».</a:t>
            </a:r>
            <a:endParaRPr lang="ru-RU" dirty="0"/>
          </a:p>
        </p:txBody>
      </p:sp>
      <p:pic>
        <p:nvPicPr>
          <p:cNvPr id="8" name="Рисунок 7" descr="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43474"/>
            <a:ext cx="3214710" cy="2219061"/>
          </a:xfrm>
          <a:prstGeom prst="rect">
            <a:avLst/>
          </a:prstGeom>
        </p:spPr>
      </p:pic>
      <p:pic>
        <p:nvPicPr>
          <p:cNvPr id="1030" name="Picture 6" descr="http://www.school155ufa.ru/arhiv/2015/pitan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43314"/>
            <a:ext cx="4071966" cy="221922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786578" y="1500174"/>
            <a:ext cx="2071702" cy="5143536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14480" y="857232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Сроки реализации 2019-2020 учебный год</a:t>
            </a:r>
          </a:p>
        </p:txBody>
      </p:sp>
      <p:pic>
        <p:nvPicPr>
          <p:cNvPr id="3" name="Рисунок 2" descr="JGrl5zmVr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643050"/>
            <a:ext cx="1785950" cy="2381266"/>
          </a:xfrm>
          <a:prstGeom prst="rect">
            <a:avLst/>
          </a:prstGeom>
        </p:spPr>
      </p:pic>
      <p:pic>
        <p:nvPicPr>
          <p:cNvPr id="4" name="Рисунок 3" descr="JtUpQHYfyg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4095756"/>
            <a:ext cx="1785950" cy="2381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8456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Цели Проекта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64305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2414" y="2000240"/>
            <a:ext cx="564128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Повысить качество питания учащихся и обеспечить </a:t>
            </a:r>
          </a:p>
          <a:p>
            <a:r>
              <a:rPr lang="ru-RU" sz="1600" dirty="0" smtClean="0"/>
              <a:t>его безопасность</a:t>
            </a:r>
          </a:p>
          <a:p>
            <a:endParaRPr lang="ru-RU" sz="1600" dirty="0"/>
          </a:p>
          <a:p>
            <a:r>
              <a:rPr lang="ru-RU" sz="1600" dirty="0" smtClean="0"/>
              <a:t>Организовать правильное, сбалансированное питание </a:t>
            </a:r>
          </a:p>
          <a:p>
            <a:r>
              <a:rPr lang="ru-RU" sz="1600" dirty="0"/>
              <a:t>д</a:t>
            </a:r>
            <a:r>
              <a:rPr lang="ru-RU" sz="1600" dirty="0" smtClean="0"/>
              <a:t>етей и подростков с учетом их возрастных особенностей</a:t>
            </a:r>
          </a:p>
          <a:p>
            <a:endParaRPr lang="ru-RU" sz="1600" dirty="0"/>
          </a:p>
          <a:p>
            <a:r>
              <a:rPr lang="ru-RU" sz="1600" dirty="0" smtClean="0"/>
              <a:t>Сформировать навыки здорового питания у обучающихся </a:t>
            </a:r>
          </a:p>
          <a:p>
            <a:r>
              <a:rPr lang="ru-RU" sz="1600" dirty="0" smtClean="0"/>
              <a:t>и их родителей</a:t>
            </a:r>
          </a:p>
          <a:p>
            <a:endParaRPr lang="ru-RU" sz="1600" dirty="0"/>
          </a:p>
          <a:p>
            <a:r>
              <a:rPr lang="ru-RU" sz="1600" dirty="0" smtClean="0"/>
              <a:t>Оказать социальную поддержку отдельным категориям </a:t>
            </a:r>
          </a:p>
          <a:p>
            <a:r>
              <a:rPr lang="ru-RU" sz="1600" dirty="0" smtClean="0"/>
              <a:t>обучающихся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5286388"/>
            <a:ext cx="5399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Пропаганда здорового питания, расширение кругозора </a:t>
            </a:r>
          </a:p>
          <a:p>
            <a:r>
              <a:rPr lang="ru-RU" sz="1600" dirty="0"/>
              <a:t>ш</a:t>
            </a:r>
            <a:r>
              <a:rPr lang="ru-RU" sz="1600" dirty="0" smtClean="0"/>
              <a:t>кольников о пользе здоровой пищи, формирование </a:t>
            </a:r>
          </a:p>
          <a:p>
            <a:r>
              <a:rPr lang="ru-RU" sz="1600" dirty="0" smtClean="0"/>
              <a:t>у детей ясных представлений о продуктах, приносящих </a:t>
            </a:r>
          </a:p>
          <a:p>
            <a:r>
              <a:rPr lang="ru-RU" sz="1600" dirty="0" smtClean="0"/>
              <a:t>пользу организму,  а также организация правильного</a:t>
            </a:r>
          </a:p>
          <a:p>
            <a:r>
              <a:rPr lang="ru-RU" sz="1600" dirty="0"/>
              <a:t>з</a:t>
            </a:r>
            <a:r>
              <a:rPr lang="ru-RU" sz="1600" dirty="0" smtClean="0"/>
              <a:t>дорового питания</a:t>
            </a:r>
            <a:endParaRPr lang="ru-RU" sz="1600" dirty="0"/>
          </a:p>
        </p:txBody>
      </p:sp>
      <p:sp>
        <p:nvSpPr>
          <p:cNvPr id="13" name="Овал 12"/>
          <p:cNvSpPr/>
          <p:nvPr/>
        </p:nvSpPr>
        <p:spPr>
          <a:xfrm>
            <a:off x="642910" y="2143116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2910" y="292893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2910" y="364331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10" y="435769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429124" y="4643446"/>
            <a:ext cx="4286280" cy="200026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0100" y="894504"/>
            <a:ext cx="67950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Перечень нормативно-методического обеспечения:</a:t>
            </a:r>
          </a:p>
          <a:p>
            <a:endParaRPr lang="ru-RU" dirty="0"/>
          </a:p>
        </p:txBody>
      </p:sp>
      <p:pic>
        <p:nvPicPr>
          <p:cNvPr id="3073" name="Picture 1" descr="http://www.school155ufa.ru/pic/r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5750" cy="9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643050"/>
            <a:ext cx="6705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hlinkClick r:id="rId3"/>
              </a:rPr>
              <a:t>Устав МАОУ "Лицей №155</a:t>
            </a:r>
            <a:r>
              <a:rPr lang="ru-RU" sz="1600" dirty="0" smtClean="0">
                <a:hlinkClick r:id="rId4"/>
              </a:rPr>
              <a:t>«</a:t>
            </a:r>
            <a:endParaRPr lang="ru-RU" sz="1600" dirty="0" smtClean="0"/>
          </a:p>
          <a:p>
            <a:pPr algn="just"/>
            <a:endParaRPr lang="ru-RU" sz="1600" dirty="0">
              <a:hlinkClick r:id="rId4"/>
            </a:endParaRPr>
          </a:p>
          <a:p>
            <a:pPr lvl="0" algn="just"/>
            <a:r>
              <a:rPr lang="ru-RU" sz="1600" dirty="0" smtClean="0">
                <a:hlinkClick r:id="rId4"/>
              </a:rPr>
              <a:t>Приказ об организации питания от 02.09.2019г. № 62 «Приказ об организации питания в МАОУ «ЛИЦЕЙ № 155»</a:t>
            </a:r>
          </a:p>
          <a:p>
            <a:pPr lvl="0"/>
            <a:endParaRPr lang="ru-RU" sz="1600" dirty="0" smtClean="0">
              <a:hlinkClick r:id="rId4"/>
            </a:endParaRPr>
          </a:p>
          <a:p>
            <a:pPr lvl="0"/>
            <a:r>
              <a:rPr lang="ru-RU" sz="1600" dirty="0" smtClean="0">
                <a:hlinkClick r:id="rId4"/>
              </a:rPr>
              <a:t>Постановление </a:t>
            </a:r>
            <a:r>
              <a:rPr lang="ru-RU" sz="1600" dirty="0">
                <a:hlinkClick r:id="rId4"/>
              </a:rPr>
              <a:t>Администрации ГО г.Уфа от 13.09.2019г. № 1380 "Об установлении стоимости питания обучающихся муниципальных общеобразовательных организаций ГО г.Уфа РБ"</a:t>
            </a:r>
            <a:br>
              <a:rPr lang="ru-RU" sz="1600" dirty="0">
                <a:hlinkClick r:id="rId4"/>
              </a:rPr>
            </a:br>
            <a:r>
              <a:rPr lang="ru-RU" sz="1600" dirty="0">
                <a:hlinkClick r:id="rId4"/>
              </a:rPr>
              <a:t/>
            </a:r>
            <a:br>
              <a:rPr lang="ru-RU" sz="1600" dirty="0">
                <a:hlinkClick r:id="rId4"/>
              </a:rPr>
            </a:br>
            <a:r>
              <a:rPr lang="ru-RU" sz="1600" dirty="0">
                <a:hlinkClick r:id="rId4"/>
              </a:rPr>
              <a:t>Решение Совета ГО г.Уфа РБ от 13.09.2019г. № 45/2 "О социальной поддержке обучающихся по предоставлению питания в муниципальных общеобразовательных организациях ГО г.Уфа РБ"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1000100" y="1785926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00100" y="221455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00100" y="2857496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00100" y="371475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86322"/>
            <a:ext cx="121371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3671" y="4786322"/>
            <a:ext cx="12215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66262" y="4786322"/>
            <a:ext cx="120626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8167718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4286256"/>
            <a:ext cx="8501122" cy="242889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00534487x0000255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7" y="4429132"/>
            <a:ext cx="2857520" cy="20819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1167" y="589548"/>
            <a:ext cx="6868419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Основные направления </a:t>
            </a:r>
          </a:p>
          <a:p>
            <a:pPr algn="ctr"/>
            <a:r>
              <a:rPr lang="ru-RU" sz="2000" b="1" dirty="0" smtClean="0"/>
              <a:t>комплексной модернизации системы питания </a:t>
            </a:r>
          </a:p>
          <a:p>
            <a:pPr algn="ctr"/>
            <a:r>
              <a:rPr lang="ru-RU" sz="2000" b="1" dirty="0" smtClean="0"/>
              <a:t>в общеобразовательной организации:</a:t>
            </a:r>
          </a:p>
          <a:p>
            <a:endParaRPr lang="ru-RU" dirty="0" smtClean="0"/>
          </a:p>
          <a:p>
            <a:r>
              <a:rPr lang="ru-RU" dirty="0" smtClean="0"/>
              <a:t>     график работы, обеспечение горячим питанием учащихся, </a:t>
            </a:r>
          </a:p>
          <a:p>
            <a:r>
              <a:rPr lang="ru-RU" dirty="0" smtClean="0"/>
              <a:t>     в том числе лиц с ОВЗ и инвалидов </a:t>
            </a:r>
          </a:p>
          <a:p>
            <a:endParaRPr lang="ru-RU" dirty="0" smtClean="0"/>
          </a:p>
          <a:p>
            <a:r>
              <a:rPr lang="ru-RU" dirty="0" smtClean="0"/>
              <a:t>                          1 смена</a:t>
            </a:r>
          </a:p>
          <a:p>
            <a:r>
              <a:rPr lang="ru-RU" dirty="0" smtClean="0"/>
              <a:t>             9.20 – 9.35 – 1-2 классы</a:t>
            </a:r>
          </a:p>
          <a:p>
            <a:r>
              <a:rPr lang="ru-RU" dirty="0" smtClean="0"/>
              <a:t>             10.20 – 10.35 – 3-4 классы</a:t>
            </a:r>
          </a:p>
          <a:p>
            <a:r>
              <a:rPr lang="ru-RU" dirty="0" smtClean="0"/>
              <a:t>             11.20 – 11.35 – 5-9 классы</a:t>
            </a:r>
          </a:p>
          <a:p>
            <a:endParaRPr lang="ru-RU" dirty="0"/>
          </a:p>
          <a:p>
            <a:r>
              <a:rPr lang="ru-RU" dirty="0" smtClean="0"/>
              <a:t>     собрания, конкурсы, беседы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uUmh7Rk9p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429133"/>
            <a:ext cx="1571636" cy="20955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6314" y="2648546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   2 </a:t>
            </a:r>
            <a:r>
              <a:rPr lang="ru-RU" dirty="0">
                <a:solidFill>
                  <a:prstClr val="black"/>
                </a:solidFill>
              </a:rPr>
              <a:t>смена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14.40 – 14.55 – 2-4 классы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15.25 – 15.40 – 6-7 классы</a:t>
            </a:r>
          </a:p>
        </p:txBody>
      </p:sp>
      <p:pic>
        <p:nvPicPr>
          <p:cNvPr id="5" name="Рисунок 4" descr="mbQ8v8hnd3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429132"/>
            <a:ext cx="1571636" cy="209551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28596" y="1712900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71538" y="2000240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1538" y="4071942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167718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098" name="Picture 2" descr="https://im0-tub-ru.yandex.net/i?id=b63c1d7c09d0bea28ddca2827efa7da7-l&amp;n=13&amp;w=800&amp;h=600"/>
          <p:cNvPicPr>
            <a:picLocks noChangeAspect="1" noChangeArrowheads="1"/>
          </p:cNvPicPr>
          <p:nvPr/>
        </p:nvPicPr>
        <p:blipFill>
          <a:blip r:embed="rId5">
            <a:lum bright="24000" contrast="32000"/>
          </a:blip>
          <a:srcRect/>
          <a:stretch>
            <a:fillRect/>
          </a:stretch>
        </p:blipFill>
        <p:spPr bwMode="auto">
          <a:xfrm>
            <a:off x="5786446" y="4429132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214546" y="1643050"/>
            <a:ext cx="6500858" cy="492922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643174" y="5143512"/>
            <a:ext cx="569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ПН                ВТ                 СР                 ЧТ                  ПТ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2714620"/>
            <a:ext cx="569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ПН                ВТ                 СР                 ЧТ                  ПТ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14612" y="885750"/>
            <a:ext cx="3904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Примерное меню на 2 недели</a:t>
            </a:r>
            <a:endParaRPr lang="ru-RU" sz="20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неделя 1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2357422" y="1785926"/>
            <a:ext cx="1194825" cy="2200306"/>
          </a:xfrm>
          <a:prstGeom prst="rect">
            <a:avLst/>
          </a:prstGeom>
        </p:spPr>
      </p:pic>
      <p:pic>
        <p:nvPicPr>
          <p:cNvPr id="13" name="Рисунок 12" descr="неделя 2(11-18лет).jpg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3643306" y="1785926"/>
            <a:ext cx="1133588" cy="2200306"/>
          </a:xfrm>
          <a:prstGeom prst="rect">
            <a:avLst/>
          </a:prstGeom>
        </p:spPr>
      </p:pic>
      <p:pic>
        <p:nvPicPr>
          <p:cNvPr id="14" name="Рисунок 13" descr="неделя 2(11-18лет)2.jpg"/>
          <p:cNvPicPr>
            <a:picLocks noChangeAspect="1"/>
          </p:cNvPicPr>
          <p:nvPr/>
        </p:nvPicPr>
        <p:blipFill>
          <a:blip r:embed="rId4" cstate="print">
            <a:lum bright="12000"/>
          </a:blip>
          <a:stretch>
            <a:fillRect/>
          </a:stretch>
        </p:blipFill>
        <p:spPr>
          <a:xfrm>
            <a:off x="4857752" y="1785926"/>
            <a:ext cx="1179644" cy="2200306"/>
          </a:xfrm>
          <a:prstGeom prst="rect">
            <a:avLst/>
          </a:prstGeom>
        </p:spPr>
      </p:pic>
      <p:pic>
        <p:nvPicPr>
          <p:cNvPr id="15" name="Рисунок 14" descr="неделя 2.jpg"/>
          <p:cNvPicPr>
            <a:picLocks noChangeAspect="1"/>
          </p:cNvPicPr>
          <p:nvPr/>
        </p:nvPicPr>
        <p:blipFill>
          <a:blip r:embed="rId5" cstate="print">
            <a:lum bright="12000"/>
          </a:blip>
          <a:stretch>
            <a:fillRect/>
          </a:stretch>
        </p:blipFill>
        <p:spPr>
          <a:xfrm>
            <a:off x="7429520" y="1785926"/>
            <a:ext cx="1179170" cy="2200306"/>
          </a:xfrm>
          <a:prstGeom prst="rect">
            <a:avLst/>
          </a:prstGeom>
        </p:spPr>
      </p:pic>
      <p:pic>
        <p:nvPicPr>
          <p:cNvPr id="16" name="Рисунок 15" descr="неделя 1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6143636" y="1785926"/>
            <a:ext cx="1194825" cy="2200306"/>
          </a:xfrm>
          <a:prstGeom prst="rect">
            <a:avLst/>
          </a:prstGeom>
        </p:spPr>
      </p:pic>
      <p:pic>
        <p:nvPicPr>
          <p:cNvPr id="17" name="Рисунок 16" descr="неделя 1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7429520" y="4229090"/>
            <a:ext cx="1194825" cy="2200306"/>
          </a:xfrm>
          <a:prstGeom prst="rect">
            <a:avLst/>
          </a:prstGeom>
        </p:spPr>
      </p:pic>
      <p:pic>
        <p:nvPicPr>
          <p:cNvPr id="18" name="Рисунок 17" descr="неделя 2(11-18лет).jpg"/>
          <p:cNvPicPr>
            <a:picLocks noChangeAspect="1"/>
          </p:cNvPicPr>
          <p:nvPr/>
        </p:nvPicPr>
        <p:blipFill>
          <a:blip r:embed="rId3" cstate="print">
            <a:lum bright="12000"/>
          </a:blip>
          <a:stretch>
            <a:fillRect/>
          </a:stretch>
        </p:blipFill>
        <p:spPr>
          <a:xfrm>
            <a:off x="4929190" y="4229090"/>
            <a:ext cx="1133588" cy="2200306"/>
          </a:xfrm>
          <a:prstGeom prst="rect">
            <a:avLst/>
          </a:prstGeom>
        </p:spPr>
      </p:pic>
      <p:pic>
        <p:nvPicPr>
          <p:cNvPr id="19" name="Рисунок 18" descr="неделя 2(11-18лет)2.jpg"/>
          <p:cNvPicPr>
            <a:picLocks noChangeAspect="1"/>
          </p:cNvPicPr>
          <p:nvPr/>
        </p:nvPicPr>
        <p:blipFill>
          <a:blip r:embed="rId4" cstate="print">
            <a:lum bright="12000"/>
          </a:blip>
          <a:stretch>
            <a:fillRect/>
          </a:stretch>
        </p:blipFill>
        <p:spPr>
          <a:xfrm>
            <a:off x="3643306" y="4229090"/>
            <a:ext cx="1179644" cy="2200306"/>
          </a:xfrm>
          <a:prstGeom prst="rect">
            <a:avLst/>
          </a:prstGeom>
        </p:spPr>
      </p:pic>
      <p:pic>
        <p:nvPicPr>
          <p:cNvPr id="20" name="Рисунок 19" descr="неделя 2.jpg"/>
          <p:cNvPicPr>
            <a:picLocks noChangeAspect="1"/>
          </p:cNvPicPr>
          <p:nvPr/>
        </p:nvPicPr>
        <p:blipFill>
          <a:blip r:embed="rId5" cstate="print">
            <a:lum bright="12000"/>
          </a:blip>
          <a:stretch>
            <a:fillRect/>
          </a:stretch>
        </p:blipFill>
        <p:spPr>
          <a:xfrm>
            <a:off x="2357422" y="4229090"/>
            <a:ext cx="1179170" cy="2200306"/>
          </a:xfrm>
          <a:prstGeom prst="rect">
            <a:avLst/>
          </a:prstGeom>
        </p:spPr>
      </p:pic>
      <p:pic>
        <p:nvPicPr>
          <p:cNvPr id="21" name="Рисунок 20" descr="неделя 1.jpg"/>
          <p:cNvPicPr>
            <a:picLocks noChangeAspect="1"/>
          </p:cNvPicPr>
          <p:nvPr/>
        </p:nvPicPr>
        <p:blipFill>
          <a:blip r:embed="rId2" cstate="print">
            <a:lum bright="12000"/>
          </a:blip>
          <a:stretch>
            <a:fillRect/>
          </a:stretch>
        </p:blipFill>
        <p:spPr>
          <a:xfrm>
            <a:off x="6143636" y="4229090"/>
            <a:ext cx="1194825" cy="2200306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571472" y="4357694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1472" y="1714488"/>
            <a:ext cx="142876" cy="14287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57224" y="1571612"/>
            <a:ext cx="122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неделя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9075" y="4214818"/>
            <a:ext cx="1254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 неделя</a:t>
            </a:r>
            <a:endParaRPr lang="ru-RU" sz="2000" b="1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194" name="Picture 2" descr="https://avatars.mds.yandex.net/get-zen_doc/1712337/pub_5d661f3a9f272100ac7d5f62_5d67ac6043fdc000aed7a75d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96037" y="2247113"/>
            <a:ext cx="1851067" cy="1357322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857760"/>
            <a:ext cx="13202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2500306"/>
            <a:ext cx="8358246" cy="378621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928670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Диетическое питание заключается в сбалансированном, адаптационном, витаминизированным, рационально подобранном меню, в котором присутствует многообразие полезных для здоровья блюд и тщательно отобранных продуктов (фрукты, овощи, соки, йогурты и т.д.)</a:t>
            </a:r>
            <a:endParaRPr lang="ru-RU" dirty="0"/>
          </a:p>
        </p:txBody>
      </p:sp>
      <p:pic>
        <p:nvPicPr>
          <p:cNvPr id="4" name="Рисунок 3" descr="yjs6lndEt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3" y="2643182"/>
            <a:ext cx="2625347" cy="3500462"/>
          </a:xfrm>
          <a:prstGeom prst="rect">
            <a:avLst/>
          </a:prstGeom>
        </p:spPr>
      </p:pic>
      <p:pic>
        <p:nvPicPr>
          <p:cNvPr id="5" name="Рисунок 4" descr="V1LGhi6Ab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2625346" cy="3500462"/>
          </a:xfrm>
          <a:prstGeom prst="rect">
            <a:avLst/>
          </a:prstGeom>
        </p:spPr>
      </p:pic>
      <p:pic>
        <p:nvPicPr>
          <p:cNvPr id="7" name="Рисунок 6" descr="G0LssTZ5H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643182"/>
            <a:ext cx="2625347" cy="350046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00" y="3143248"/>
            <a:ext cx="6929486" cy="3429024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71802" y="857232"/>
            <a:ext cx="3091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Кадровое обеспечение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4264" y="1603236"/>
            <a:ext cx="7685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остоит из дружных квалифицированных</a:t>
            </a:r>
            <a:r>
              <a:rPr lang="en-US" dirty="0" smtClean="0"/>
              <a:t> </a:t>
            </a:r>
            <a:r>
              <a:rPr lang="ru-RU" dirty="0" smtClean="0"/>
              <a:t>и постоянных сотрудников: </a:t>
            </a:r>
          </a:p>
          <a:p>
            <a:r>
              <a:rPr lang="ru-RU" dirty="0" smtClean="0"/>
              <a:t>          заведующий столовой     1 человек</a:t>
            </a:r>
          </a:p>
          <a:p>
            <a:r>
              <a:rPr lang="ru-RU" dirty="0"/>
              <a:t> </a:t>
            </a:r>
            <a:r>
              <a:rPr lang="ru-RU" dirty="0" smtClean="0"/>
              <a:t>         бригады поваров              2 человека</a:t>
            </a:r>
          </a:p>
          <a:p>
            <a:r>
              <a:rPr lang="ru-RU" dirty="0" smtClean="0"/>
              <a:t>          работники зала                 4 человека</a:t>
            </a:r>
          </a:p>
          <a:p>
            <a:r>
              <a:rPr lang="ru-RU" dirty="0"/>
              <a:t> </a:t>
            </a:r>
            <a:r>
              <a:rPr lang="ru-RU" dirty="0" smtClean="0"/>
              <a:t>         посудомойки                     2 человека</a:t>
            </a:r>
          </a:p>
          <a:p>
            <a:r>
              <a:rPr lang="ru-RU" dirty="0"/>
              <a:t> </a:t>
            </a:r>
            <a:r>
              <a:rPr lang="ru-RU" dirty="0" smtClean="0"/>
              <a:t>        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7170" name="Picture 2" descr="https://psv4.userapi.com/c856336/u314121534/docs/d17/ef8db2395708/DSCN9012.jpg?extra=YMoKBY_X37dq0oNFmQhvTzLTrR7gFF3o-aWDUi2e7_NWayUNx2-_5535_i4aWleP6bXnjh9E_lilUbL72cazXYjsMPv9o7oknY5vWHKSIv_jwuf6EwZJcycWhTXSyZz7yrAvNEIU-HTk1olEZY_JJQ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268" y="3286124"/>
            <a:ext cx="4146442" cy="3143272"/>
          </a:xfrm>
          <a:prstGeom prst="rect">
            <a:avLst/>
          </a:prstGeom>
          <a:noFill/>
        </p:spPr>
      </p:pic>
      <p:pic>
        <p:nvPicPr>
          <p:cNvPr id="7172" name="Picture 4" descr="https://psv4.userapi.com/c848036/u314121534/docs/d16/98d7786aab39/IMG_0325.jpg?extra=BDxhQS4J0QnmJ68Bh-VCmEQmVIM3YJhclXzLd7Iq30sZ6wroKUDZ_RnnQaaplk-ZN54yqRirVeRz9aNn2CN75-zHnyLDJ5BOqsyRCkvHR2-1zYy3jfJvU4czeHkw0yYOyJ8DW0Z4tCbcqOVHIKPHo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5861" y="3683239"/>
            <a:ext cx="3148078" cy="236105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58" y="3714752"/>
            <a:ext cx="8429684" cy="2428892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85852" y="928670"/>
            <a:ext cx="6243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Техническое обеспечение в школьной столовой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Кухня </a:t>
            </a:r>
            <a:r>
              <a:rPr lang="ru-RU" dirty="0"/>
              <a:t>оснащена тепловым, холодильным, механическим и вспомогательным оборудованием: варочными устройствами различной вместимости, приточно-вытяжной системой вентиляции, конвекционными печами, </a:t>
            </a:r>
            <a:r>
              <a:rPr lang="ru-RU" dirty="0" smtClean="0"/>
              <a:t>тестомесильной и раскаточной </a:t>
            </a:r>
            <a:r>
              <a:rPr lang="ru-RU" dirty="0"/>
              <a:t>машиной, </a:t>
            </a:r>
            <a:r>
              <a:rPr lang="ru-RU" dirty="0" err="1" smtClean="0"/>
              <a:t>мукопросеивателем</a:t>
            </a:r>
            <a:r>
              <a:rPr lang="ru-RU" dirty="0"/>
              <a:t>, контрольными весами, холодильными шкафами, картофелечисткой, овощерезкой, посудомоечной машиной и т.д.</a:t>
            </a:r>
          </a:p>
        </p:txBody>
      </p:sp>
      <p:pic>
        <p:nvPicPr>
          <p:cNvPr id="5" name="Рисунок 4" descr="bkshrzfEbH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190" y="3857627"/>
            <a:ext cx="1553776" cy="2071702"/>
          </a:xfrm>
          <a:prstGeom prst="rect">
            <a:avLst/>
          </a:prstGeom>
        </p:spPr>
      </p:pic>
      <p:pic>
        <p:nvPicPr>
          <p:cNvPr id="6" name="Рисунок 5" descr="ESozVVm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1553777" cy="2071702"/>
          </a:xfrm>
          <a:prstGeom prst="rect">
            <a:avLst/>
          </a:prstGeom>
        </p:spPr>
      </p:pic>
      <p:pic>
        <p:nvPicPr>
          <p:cNvPr id="7" name="Рисунок 6" descr="kNcP9QZta6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857627"/>
            <a:ext cx="1553777" cy="2071702"/>
          </a:xfrm>
          <a:prstGeom prst="rect">
            <a:avLst/>
          </a:prstGeom>
        </p:spPr>
      </p:pic>
      <p:pic>
        <p:nvPicPr>
          <p:cNvPr id="8" name="Рисунок 7" descr="ogq1rd1xwV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4041" y="3857627"/>
            <a:ext cx="1553777" cy="2071702"/>
          </a:xfrm>
          <a:prstGeom prst="rect">
            <a:avLst/>
          </a:prstGeom>
        </p:spPr>
      </p:pic>
      <p:pic>
        <p:nvPicPr>
          <p:cNvPr id="9" name="Рисунок 8" descr="xgVvcyF_vo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3857627"/>
            <a:ext cx="1553777" cy="207170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28596" y="1500174"/>
            <a:ext cx="8143932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096280" y="6356350"/>
            <a:ext cx="762000" cy="365125"/>
          </a:xfrm>
        </p:spPr>
        <p:txBody>
          <a:bodyPr/>
          <a:lstStyle/>
          <a:p>
            <a:fld id="{A1474FD1-03BE-46E6-8A7D-75D085995C4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2502</TotalTime>
  <Words>641</Words>
  <Application>Microsoft Office PowerPoint</Application>
  <PresentationFormat>Экран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167</cp:revision>
  <dcterms:created xsi:type="dcterms:W3CDTF">2019-09-27T12:34:53Z</dcterms:created>
  <dcterms:modified xsi:type="dcterms:W3CDTF">2019-09-29T06:22:11Z</dcterms:modified>
</cp:coreProperties>
</file>